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62" r:id="rId6"/>
    <p:sldId id="259" r:id="rId7"/>
    <p:sldId id="260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>
        <p:scale>
          <a:sx n="85" d="100"/>
          <a:sy n="85" d="100"/>
        </p:scale>
        <p:origin x="105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7969" y="3530990"/>
            <a:ext cx="5416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pple Chancery" charset="0"/>
                <a:ea typeface="Apple Chancery" charset="0"/>
                <a:cs typeface="Apple Chancery" charset="0"/>
              </a:rPr>
              <a:t>Whole-Food, Plant Based Diet</a:t>
            </a:r>
            <a:endParaRPr lang="en-US" sz="4800" b="1" u="sng" dirty="0">
              <a:solidFill>
                <a:schemeClr val="tx1">
                  <a:lumMod val="95000"/>
                  <a:lumOff val="5000"/>
                </a:schemeClr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500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147" y="1680904"/>
            <a:ext cx="8596668" cy="3880773"/>
          </a:xfrm>
        </p:spPr>
        <p:txBody>
          <a:bodyPr/>
          <a:lstStyle/>
          <a:p>
            <a:r>
              <a:rPr lang="en-US" dirty="0" smtClean="0"/>
              <a:t>I think that this is a good diet to follow. This is because it is easy to maintain as it does not completely eliminate all meats. </a:t>
            </a:r>
          </a:p>
          <a:p>
            <a:r>
              <a:rPr lang="en-US" dirty="0" smtClean="0"/>
              <a:t>It is not as extreme as veganism but it will also ensure a healthy lifestyle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7908"/>
            <a:ext cx="8596668" cy="909711"/>
          </a:xfrm>
        </p:spPr>
        <p:txBody>
          <a:bodyPr/>
          <a:lstStyle/>
          <a:p>
            <a:pPr algn="ctr"/>
            <a:r>
              <a:rPr lang="en-US" b="1" dirty="0" smtClean="0"/>
              <a:t>What is a Diet?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73" y="1167619"/>
            <a:ext cx="5888358" cy="5393762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latin typeface="American Typewriter" charset="0"/>
                <a:ea typeface="American Typewriter" charset="0"/>
                <a:cs typeface="American Typewriter" charset="0"/>
              </a:rPr>
              <a:t>There </a:t>
            </a:r>
            <a:r>
              <a:rPr lang="en-US" sz="2600" dirty="0">
                <a:latin typeface="American Typewriter" charset="0"/>
                <a:ea typeface="American Typewriter" charset="0"/>
                <a:cs typeface="American Typewriter" charset="0"/>
              </a:rPr>
              <a:t>are thousands of diets in the world that exist for many reasons. </a:t>
            </a:r>
            <a:endParaRPr lang="en-US" sz="26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sz="2600" dirty="0" smtClean="0">
                <a:latin typeface="American Typewriter" charset="0"/>
                <a:ea typeface="American Typewriter" charset="0"/>
                <a:cs typeface="American Typewriter" charset="0"/>
              </a:rPr>
              <a:t>They </a:t>
            </a:r>
            <a:r>
              <a:rPr lang="en-US" sz="2600" dirty="0">
                <a:latin typeface="American Typewriter" charset="0"/>
                <a:ea typeface="American Typewriter" charset="0"/>
                <a:cs typeface="American Typewriter" charset="0"/>
              </a:rPr>
              <a:t>can help you lose weight, gain weight, lower cholesterol, live a healthy life and many other reasons. </a:t>
            </a:r>
            <a:endParaRPr lang="en-US" sz="26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sz="2600" dirty="0" smtClean="0">
                <a:latin typeface="American Typewriter" charset="0"/>
                <a:ea typeface="American Typewriter" charset="0"/>
                <a:cs typeface="American Typewriter" charset="0"/>
              </a:rPr>
              <a:t>A </a:t>
            </a:r>
            <a:r>
              <a:rPr lang="en-US" sz="2600" dirty="0">
                <a:latin typeface="American Typewriter" charset="0"/>
                <a:ea typeface="American Typewriter" charset="0"/>
                <a:cs typeface="American Typewriter" charset="0"/>
              </a:rPr>
              <a:t>diet is described as a fixed plan of food and drink consumption where the types of food are planned in order to reach a specific goal or follow a particular lifestyle. </a:t>
            </a:r>
          </a:p>
          <a:p>
            <a:endParaRPr lang="en-US" sz="38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53" y="457930"/>
            <a:ext cx="4859819" cy="3143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53" y="3601877"/>
            <a:ext cx="4936761" cy="30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32" y="616601"/>
            <a:ext cx="5393683" cy="5874139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 One very popular diet is called a whole foods or plant based diet. </a:t>
            </a:r>
          </a:p>
          <a:p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This diet is centered around whole, minimally refined or unrefined </a:t>
            </a:r>
            <a:r>
              <a:rPr lang="en-US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foods.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It is based on fruits, vegetables, tubers, legumes, and whole grains. </a:t>
            </a:r>
          </a:p>
          <a:p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It also minimizes or excludes meats such as red meats, chicken, or fish. </a:t>
            </a:r>
          </a:p>
          <a:p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Also not included are dairy products such as eggs and cows milk as well as highly refined foods such as bleached flour, refined sugar, and oil. </a:t>
            </a:r>
          </a:p>
          <a:p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515" y="1059181"/>
            <a:ext cx="6401485" cy="498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5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52992" y="202560"/>
            <a:ext cx="8596668" cy="1320800"/>
          </a:xfrm>
        </p:spPr>
        <p:txBody>
          <a:bodyPr/>
          <a:lstStyle/>
          <a:p>
            <a:pPr algn="ctr"/>
            <a:r>
              <a:rPr lang="en-US" b="1" dirty="0" smtClean="0"/>
              <a:t>Important Terms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79" y="1135328"/>
            <a:ext cx="6684757" cy="5506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Refined Foods: </a:t>
            </a:r>
            <a:endParaRPr lang="en-US" sz="2400" b="1" u="sng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refined food is a food that does not contain all of its original nutrients. </a:t>
            </a:r>
            <a:endParaRPr lang="en-US" sz="2400" dirty="0" smtClean="0"/>
          </a:p>
          <a:p>
            <a:r>
              <a:rPr lang="en-US" sz="2400" dirty="0" smtClean="0"/>
              <a:t>Refined </a:t>
            </a:r>
            <a:r>
              <a:rPr lang="en-US" sz="2400" dirty="0"/>
              <a:t>foods can also be referred to as processed. </a:t>
            </a:r>
            <a:endParaRPr lang="en-US" sz="2400" dirty="0" smtClean="0"/>
          </a:p>
          <a:p>
            <a:r>
              <a:rPr lang="en-US" sz="2400" dirty="0" smtClean="0"/>
              <a:t>However</a:t>
            </a:r>
            <a:r>
              <a:rPr lang="en-US" sz="2400" dirty="0"/>
              <a:t>, not all processed foods are bad for </a:t>
            </a:r>
            <a:r>
              <a:rPr lang="en-US" sz="2400" dirty="0" smtClean="0"/>
              <a:t>you. Some healthy processed foods are canned chickpeas, frozen veggies, unsweetened almond milk, granola, etc.</a:t>
            </a:r>
          </a:p>
          <a:p>
            <a:r>
              <a:rPr lang="en-US" sz="2400" dirty="0" smtClean="0"/>
              <a:t>Some </a:t>
            </a:r>
            <a:r>
              <a:rPr lang="en-US" sz="2400" dirty="0"/>
              <a:t>examples of refined foods are oil, sugar, white flour, white and wheat breads, wraps, and many more</a:t>
            </a:r>
            <a:r>
              <a:rPr lang="en-US" sz="2400" dirty="0" smtClean="0"/>
              <a:t>.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40" y="-136884"/>
            <a:ext cx="4985960" cy="3320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960" y="3400840"/>
            <a:ext cx="4870040" cy="324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4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580" y="563644"/>
            <a:ext cx="6502955" cy="5726243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food that has gone through a process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A processed food can be a refined and it can also be a whole food that has simply been chopped, or ground (gone through a process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Most </a:t>
            </a:r>
            <a:r>
              <a:rPr lang="en-US" sz="2400" dirty="0"/>
              <a:t>processed foods are not involved in this diet and some examples are crisps, cookies, most crackers, cakes and many more. </a:t>
            </a:r>
            <a:endParaRPr lang="en-US" sz="2400" dirty="0" smtClean="0"/>
          </a:p>
          <a:p>
            <a:r>
              <a:rPr lang="en-US" sz="2400" dirty="0" smtClean="0"/>
              <a:t>These </a:t>
            </a:r>
            <a:r>
              <a:rPr lang="en-US" sz="2400" dirty="0"/>
              <a:t>types of processed foods are bad because they contain refined </a:t>
            </a:r>
            <a:r>
              <a:rPr lang="en-US" sz="2400" dirty="0" smtClean="0"/>
              <a:t>ingredients.</a:t>
            </a:r>
          </a:p>
          <a:p>
            <a:r>
              <a:rPr lang="en-US" sz="2400" dirty="0" smtClean="0"/>
              <a:t>However</a:t>
            </a:r>
            <a:r>
              <a:rPr lang="en-US" sz="2400" dirty="0"/>
              <a:t>, some processed foods that are good for you are pitas, pastas, dried fruits, frozen vegetables, etc.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2580" y="443724"/>
            <a:ext cx="423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Processed</a:t>
            </a:r>
            <a:endParaRPr lang="en-US" sz="24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17" y="233862"/>
            <a:ext cx="4731128" cy="3178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05" y="3748695"/>
            <a:ext cx="5101652" cy="28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0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3505" y="215705"/>
            <a:ext cx="8596668" cy="1320800"/>
          </a:xfrm>
        </p:spPr>
        <p:txBody>
          <a:bodyPr/>
          <a:lstStyle/>
          <a:p>
            <a:pPr algn="ctr"/>
            <a:r>
              <a:rPr lang="en-US" b="1" u="sng" dirty="0" smtClean="0"/>
              <a:t>Animal Based </a:t>
            </a:r>
            <a:r>
              <a:rPr lang="en-US" b="1" dirty="0" smtClean="0"/>
              <a:t>vs Plant Based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29" y="987436"/>
            <a:ext cx="6862949" cy="6631718"/>
          </a:xfrm>
        </p:spPr>
        <p:txBody>
          <a:bodyPr>
            <a:normAutofit/>
          </a:bodyPr>
          <a:lstStyle/>
          <a:p>
            <a:r>
              <a:rPr lang="en-US" sz="2400" b="1" u="sng" dirty="0">
                <a:latin typeface="American Typewriter" charset="0"/>
                <a:ea typeface="American Typewriter" charset="0"/>
                <a:cs typeface="American Typewriter" charset="0"/>
              </a:rPr>
              <a:t>Animal Based </a:t>
            </a:r>
            <a:r>
              <a:rPr lang="en-US" sz="2400" b="1" u="sng" dirty="0" smtClean="0">
                <a:latin typeface="American Typewriter" charset="0"/>
                <a:ea typeface="American Typewriter" charset="0"/>
                <a:cs typeface="American Typewriter" charset="0"/>
              </a:rPr>
              <a:t>Foods (ABF): </a:t>
            </a:r>
          </a:p>
          <a:p>
            <a:r>
              <a:rPr lang="en-US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Any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food items that come from an animals source such as eggs, cheese, yogurt, milk and meat. </a:t>
            </a:r>
            <a:endParaRPr lang="en-US" sz="24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ABF’s such as poultry, dairy, fish, eggs and meat provide no fiber. </a:t>
            </a:r>
          </a:p>
          <a:p>
            <a:r>
              <a:rPr lang="en-US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In order to have a sufficient amount of protein, people tend to eat large amounts of animal foods such as chicken, sometimes completely eliminating plant products. This causes fiber deficiencies. </a:t>
            </a:r>
          </a:p>
          <a:p>
            <a:r>
              <a:rPr lang="en-US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The average male should eat about 38g of fiber per day but on average they only eat 15g.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978" y="0"/>
            <a:ext cx="4170022" cy="3645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278" y="3543300"/>
            <a:ext cx="5091722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8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361" y="1351119"/>
            <a:ext cx="5643606" cy="497472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High fiber intake is associated with decreased cancer risk</a:t>
            </a:r>
          </a:p>
          <a:p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 Animal proteins have higher amounts of amino acids. </a:t>
            </a:r>
            <a:endParaRPr lang="en-US" sz="24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When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this is consumed, it </a:t>
            </a:r>
            <a:r>
              <a:rPr lang="en-US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results in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the body producing higher levels of insulin. </a:t>
            </a:r>
            <a:endParaRPr lang="en-US" sz="2400" dirty="0" smtClean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sz="2400" dirty="0" smtClean="0">
                <a:latin typeface="American Typewriter" charset="0"/>
                <a:ea typeface="American Typewriter" charset="0"/>
                <a:cs typeface="American Typewriter" charset="0"/>
              </a:rPr>
              <a:t>This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hormone results in cell growth and division in both healthy and cancerous cells.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54" y="1235734"/>
            <a:ext cx="4106680" cy="458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3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67669" y="882755"/>
            <a:ext cx="6622875" cy="5832838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Plant Based Foods:</a:t>
            </a:r>
          </a:p>
          <a:p>
            <a:r>
              <a:rPr lang="en-US" sz="2400" dirty="0" smtClean="0"/>
              <a:t>Any foods that are derived from plant sources. </a:t>
            </a:r>
          </a:p>
          <a:p>
            <a:r>
              <a:rPr lang="en-US" sz="2400" dirty="0" smtClean="0"/>
              <a:t>Ex. Fruits &amp; Vegetables, lentils, peas, quinoa, seeds, nuts, tempeh/ organic tofu. </a:t>
            </a:r>
          </a:p>
          <a:p>
            <a:r>
              <a:rPr lang="en-US" sz="2400" dirty="0" smtClean="0"/>
              <a:t>When following a plant-based diet they consume whole foods or very minimally processed. Ex. Frozen corn and corn on the cob would be considered “plant based”, but High Fructose Corn Syrup would not</a:t>
            </a:r>
          </a:p>
          <a:p>
            <a:r>
              <a:rPr lang="en-US" sz="2400" dirty="0" smtClean="0"/>
              <a:t>Some examples of minimally processed foods would be guacamole, hummus, salsa, peanut butter, oatmeal, vegetable broth, etc. 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7511" y="22235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Animal Based vs </a:t>
            </a:r>
            <a:r>
              <a:rPr lang="en-US" b="1" u="sng" dirty="0" smtClean="0"/>
              <a:t>Plant Based</a:t>
            </a:r>
            <a:endParaRPr lang="en-US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55" y="1094282"/>
            <a:ext cx="5342745" cy="534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32" y="339777"/>
            <a:ext cx="8596668" cy="1320800"/>
          </a:xfrm>
        </p:spPr>
        <p:txBody>
          <a:bodyPr/>
          <a:lstStyle/>
          <a:p>
            <a:r>
              <a:rPr lang="en-US" dirty="0" smtClean="0"/>
              <a:t>Vegan vs. Plant 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540" y="1184224"/>
            <a:ext cx="5603545" cy="547141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Important to recognize that there is a difference between plant based and vegan.</a:t>
            </a:r>
          </a:p>
          <a:p>
            <a:r>
              <a:rPr lang="en-US" sz="2600" dirty="0" smtClean="0"/>
              <a:t>While there are many differences, it is important to realize that something plant-based may be considered vegan but something vegan is not always plant-based. </a:t>
            </a:r>
          </a:p>
          <a:p>
            <a:r>
              <a:rPr lang="en-US" sz="2600" dirty="0" smtClean="0"/>
              <a:t>Ex. Oreos are actually vegan but they are obviously not plant-based.</a:t>
            </a:r>
          </a:p>
          <a:p>
            <a:r>
              <a:rPr lang="en-US" sz="2600" dirty="0" smtClean="0"/>
              <a:t>Generally speaking, people usually adopt a vegan diet due to animal rights issues and people on a whole foods and plant based diet usually adopt it for their health.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866" y="-29491"/>
            <a:ext cx="4367134" cy="3380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320" y="3084976"/>
            <a:ext cx="5402680" cy="37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586</TotalTime>
  <Words>609</Words>
  <Application>Microsoft Macintosh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American Typewriter</vt:lpstr>
      <vt:lpstr>Apple Chancery</vt:lpstr>
      <vt:lpstr>Arial</vt:lpstr>
      <vt:lpstr>Trebuchet MS</vt:lpstr>
      <vt:lpstr>Wingdings 3</vt:lpstr>
      <vt:lpstr>Facet</vt:lpstr>
      <vt:lpstr>PowerPoint Presentation</vt:lpstr>
      <vt:lpstr>What is a Diet?</vt:lpstr>
      <vt:lpstr>PowerPoint Presentation</vt:lpstr>
      <vt:lpstr>Important Terms</vt:lpstr>
      <vt:lpstr>PowerPoint Presentation</vt:lpstr>
      <vt:lpstr>Animal Based vs Plant Based</vt:lpstr>
      <vt:lpstr>PowerPoint Presentation</vt:lpstr>
      <vt:lpstr>PowerPoint Presentation</vt:lpstr>
      <vt:lpstr>Vegan vs. Plant Based</vt:lpstr>
      <vt:lpstr>My Opinion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</cp:revision>
  <dcterms:created xsi:type="dcterms:W3CDTF">2017-11-24T09:19:17Z</dcterms:created>
  <dcterms:modified xsi:type="dcterms:W3CDTF">2018-01-11T10:13:45Z</dcterms:modified>
</cp:coreProperties>
</file>