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59" r:id="rId3"/>
    <p:sldId id="261" r:id="rId4"/>
    <p:sldId id="257" r:id="rId5"/>
    <p:sldId id="262" r:id="rId6"/>
    <p:sldId id="263" r:id="rId7"/>
    <p:sldId id="264" r:id="rId8"/>
    <p:sldId id="266" r:id="rId9"/>
    <p:sldId id="265"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1"/>
    <p:restoredTop sz="94690"/>
  </p:normalViewPr>
  <p:slideViewPr>
    <p:cSldViewPr snapToGrid="0" snapToObjects="1">
      <p:cViewPr>
        <p:scale>
          <a:sx n="62" d="100"/>
          <a:sy n="62" d="100"/>
        </p:scale>
        <p:origin x="1840"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AF013D-A03E-554D-9DE5-36E9C1C4AA05}" type="datetimeFigureOut">
              <a:rPr lang="en-US" smtClean="0"/>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BB758-6542-A44D-AA02-DC805500ABC0}" type="slidenum">
              <a:rPr lang="en-US" smtClean="0"/>
              <a:t>‹#›</a:t>
            </a:fld>
            <a:endParaRPr lang="en-US"/>
          </a:p>
        </p:txBody>
      </p:sp>
    </p:spTree>
    <p:extLst>
      <p:ext uri="{BB962C8B-B14F-4D97-AF65-F5344CB8AC3E}">
        <p14:creationId xmlns:p14="http://schemas.microsoft.com/office/powerpoint/2010/main" val="121625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AF013D-A03E-554D-9DE5-36E9C1C4AA05}" type="datetimeFigureOut">
              <a:rPr lang="en-US" smtClean="0"/>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BB758-6542-A44D-AA02-DC805500ABC0}" type="slidenum">
              <a:rPr lang="en-US" smtClean="0"/>
              <a:t>‹#›</a:t>
            </a:fld>
            <a:endParaRPr lang="en-US"/>
          </a:p>
        </p:txBody>
      </p:sp>
    </p:spTree>
    <p:extLst>
      <p:ext uri="{BB962C8B-B14F-4D97-AF65-F5344CB8AC3E}">
        <p14:creationId xmlns:p14="http://schemas.microsoft.com/office/powerpoint/2010/main" val="185905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AF013D-A03E-554D-9DE5-36E9C1C4AA05}" type="datetimeFigureOut">
              <a:rPr lang="en-US" smtClean="0"/>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BB758-6542-A44D-AA02-DC805500ABC0}" type="slidenum">
              <a:rPr lang="en-US" smtClean="0"/>
              <a:t>‹#›</a:t>
            </a:fld>
            <a:endParaRPr lang="en-US"/>
          </a:p>
        </p:txBody>
      </p:sp>
    </p:spTree>
    <p:extLst>
      <p:ext uri="{BB962C8B-B14F-4D97-AF65-F5344CB8AC3E}">
        <p14:creationId xmlns:p14="http://schemas.microsoft.com/office/powerpoint/2010/main" val="133427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AF013D-A03E-554D-9DE5-36E9C1C4AA05}" type="datetimeFigureOut">
              <a:rPr lang="en-US" smtClean="0"/>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BB758-6542-A44D-AA02-DC805500ABC0}" type="slidenum">
              <a:rPr lang="en-US" smtClean="0"/>
              <a:t>‹#›</a:t>
            </a:fld>
            <a:endParaRPr lang="en-US"/>
          </a:p>
        </p:txBody>
      </p:sp>
    </p:spTree>
    <p:extLst>
      <p:ext uri="{BB962C8B-B14F-4D97-AF65-F5344CB8AC3E}">
        <p14:creationId xmlns:p14="http://schemas.microsoft.com/office/powerpoint/2010/main" val="185834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F013D-A03E-554D-9DE5-36E9C1C4AA05}" type="datetimeFigureOut">
              <a:rPr lang="en-US" smtClean="0"/>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BB758-6542-A44D-AA02-DC805500ABC0}" type="slidenum">
              <a:rPr lang="en-US" smtClean="0"/>
              <a:t>‹#›</a:t>
            </a:fld>
            <a:endParaRPr lang="en-US"/>
          </a:p>
        </p:txBody>
      </p:sp>
    </p:spTree>
    <p:extLst>
      <p:ext uri="{BB962C8B-B14F-4D97-AF65-F5344CB8AC3E}">
        <p14:creationId xmlns:p14="http://schemas.microsoft.com/office/powerpoint/2010/main" val="26921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AF013D-A03E-554D-9DE5-36E9C1C4AA05}" type="datetimeFigureOut">
              <a:rPr lang="en-US" smtClean="0"/>
              <a:t>5/1/18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BB758-6542-A44D-AA02-DC805500ABC0}" type="slidenum">
              <a:rPr lang="en-US" smtClean="0"/>
              <a:t>‹#›</a:t>
            </a:fld>
            <a:endParaRPr lang="en-US"/>
          </a:p>
        </p:txBody>
      </p:sp>
    </p:spTree>
    <p:extLst>
      <p:ext uri="{BB962C8B-B14F-4D97-AF65-F5344CB8AC3E}">
        <p14:creationId xmlns:p14="http://schemas.microsoft.com/office/powerpoint/2010/main" val="204754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AF013D-A03E-554D-9DE5-36E9C1C4AA05}" type="datetimeFigureOut">
              <a:rPr lang="en-US" smtClean="0"/>
              <a:t>5/1/18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BB758-6542-A44D-AA02-DC805500ABC0}" type="slidenum">
              <a:rPr lang="en-US" smtClean="0"/>
              <a:t>‹#›</a:t>
            </a:fld>
            <a:endParaRPr lang="en-US"/>
          </a:p>
        </p:txBody>
      </p:sp>
    </p:spTree>
    <p:extLst>
      <p:ext uri="{BB962C8B-B14F-4D97-AF65-F5344CB8AC3E}">
        <p14:creationId xmlns:p14="http://schemas.microsoft.com/office/powerpoint/2010/main" val="173115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AF013D-A03E-554D-9DE5-36E9C1C4AA05}" type="datetimeFigureOut">
              <a:rPr lang="en-US" smtClean="0"/>
              <a:t>5/1/18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BB758-6542-A44D-AA02-DC805500ABC0}" type="slidenum">
              <a:rPr lang="en-US" smtClean="0"/>
              <a:t>‹#›</a:t>
            </a:fld>
            <a:endParaRPr lang="en-US"/>
          </a:p>
        </p:txBody>
      </p:sp>
    </p:spTree>
    <p:extLst>
      <p:ext uri="{BB962C8B-B14F-4D97-AF65-F5344CB8AC3E}">
        <p14:creationId xmlns:p14="http://schemas.microsoft.com/office/powerpoint/2010/main" val="144183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F013D-A03E-554D-9DE5-36E9C1C4AA05}" type="datetimeFigureOut">
              <a:rPr lang="en-US" smtClean="0"/>
              <a:t>5/1/18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BB758-6542-A44D-AA02-DC805500ABC0}" type="slidenum">
              <a:rPr lang="en-US" smtClean="0"/>
              <a:t>‹#›</a:t>
            </a:fld>
            <a:endParaRPr lang="en-US"/>
          </a:p>
        </p:txBody>
      </p:sp>
    </p:spTree>
    <p:extLst>
      <p:ext uri="{BB962C8B-B14F-4D97-AF65-F5344CB8AC3E}">
        <p14:creationId xmlns:p14="http://schemas.microsoft.com/office/powerpoint/2010/main" val="7589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F013D-A03E-554D-9DE5-36E9C1C4AA05}" type="datetimeFigureOut">
              <a:rPr lang="en-US" smtClean="0"/>
              <a:t>5/1/18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BB758-6542-A44D-AA02-DC805500ABC0}" type="slidenum">
              <a:rPr lang="en-US" smtClean="0"/>
              <a:t>‹#›</a:t>
            </a:fld>
            <a:endParaRPr lang="en-US"/>
          </a:p>
        </p:txBody>
      </p:sp>
    </p:spTree>
    <p:extLst>
      <p:ext uri="{BB962C8B-B14F-4D97-AF65-F5344CB8AC3E}">
        <p14:creationId xmlns:p14="http://schemas.microsoft.com/office/powerpoint/2010/main" val="96695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F013D-A03E-554D-9DE5-36E9C1C4AA05}" type="datetimeFigureOut">
              <a:rPr lang="en-US" smtClean="0"/>
              <a:t>5/1/18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BB758-6542-A44D-AA02-DC805500ABC0}" type="slidenum">
              <a:rPr lang="en-US" smtClean="0"/>
              <a:t>‹#›</a:t>
            </a:fld>
            <a:endParaRPr lang="en-US"/>
          </a:p>
        </p:txBody>
      </p:sp>
    </p:spTree>
    <p:extLst>
      <p:ext uri="{BB962C8B-B14F-4D97-AF65-F5344CB8AC3E}">
        <p14:creationId xmlns:p14="http://schemas.microsoft.com/office/powerpoint/2010/main" val="15995751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F013D-A03E-554D-9DE5-36E9C1C4AA05}" type="datetimeFigureOut">
              <a:rPr lang="en-US" smtClean="0"/>
              <a:t>5/1/18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BB758-6542-A44D-AA02-DC805500ABC0}" type="slidenum">
              <a:rPr lang="en-US" smtClean="0"/>
              <a:t>‹#›</a:t>
            </a:fld>
            <a:endParaRPr lang="en-US"/>
          </a:p>
        </p:txBody>
      </p:sp>
    </p:spTree>
    <p:extLst>
      <p:ext uri="{BB962C8B-B14F-4D97-AF65-F5344CB8AC3E}">
        <p14:creationId xmlns:p14="http://schemas.microsoft.com/office/powerpoint/2010/main" val="97536496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jp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95413" y="200025"/>
            <a:ext cx="9144000" cy="1757363"/>
          </a:xfrm>
        </p:spPr>
        <p:txBody>
          <a:bodyPr>
            <a:normAutofit/>
          </a:bodyPr>
          <a:lstStyle/>
          <a:p>
            <a:r>
              <a:rPr lang="en-US" sz="7200" b="1" dirty="0" smtClean="0">
                <a:latin typeface="American Typewriter" charset="0"/>
                <a:ea typeface="American Typewriter" charset="0"/>
                <a:cs typeface="American Typewriter" charset="0"/>
              </a:rPr>
              <a:t>New York</a:t>
            </a:r>
            <a:endParaRPr lang="en-US" sz="7200" b="1" dirty="0">
              <a:latin typeface="American Typewriter" charset="0"/>
              <a:ea typeface="American Typewriter" charset="0"/>
              <a:cs typeface="American Typewriter" charset="0"/>
            </a:endParaRPr>
          </a:p>
        </p:txBody>
      </p:sp>
      <p:sp>
        <p:nvSpPr>
          <p:cNvPr id="3" name="Subtitle 2"/>
          <p:cNvSpPr>
            <a:spLocks noGrp="1"/>
          </p:cNvSpPr>
          <p:nvPr>
            <p:ph type="subTitle" idx="1"/>
          </p:nvPr>
        </p:nvSpPr>
        <p:spPr>
          <a:xfrm>
            <a:off x="1524000" y="5314950"/>
            <a:ext cx="9144000" cy="1543050"/>
          </a:xfrm>
        </p:spPr>
        <p:txBody>
          <a:bodyPr>
            <a:normAutofit/>
          </a:bodyPr>
          <a:lstStyle/>
          <a:p>
            <a:r>
              <a:rPr lang="en-US" sz="2800" b="1" dirty="0" smtClean="0">
                <a:latin typeface="American Typewriter" charset="0"/>
                <a:ea typeface="American Typewriter" charset="0"/>
                <a:cs typeface="American Typewriter" charset="0"/>
              </a:rPr>
              <a:t>By: Lily-Kate </a:t>
            </a:r>
            <a:r>
              <a:rPr lang="en-US" sz="2800" b="1" dirty="0" err="1" smtClean="0">
                <a:latin typeface="American Typewriter" charset="0"/>
                <a:ea typeface="American Typewriter" charset="0"/>
                <a:cs typeface="American Typewriter" charset="0"/>
              </a:rPr>
              <a:t>Hearns</a:t>
            </a:r>
            <a:r>
              <a:rPr lang="en-US" sz="2800" b="1" dirty="0" smtClean="0">
                <a:latin typeface="American Typewriter" charset="0"/>
                <a:ea typeface="American Typewriter" charset="0"/>
                <a:cs typeface="American Typewriter" charset="0"/>
              </a:rPr>
              <a:t> and Alex Loughlin</a:t>
            </a:r>
            <a:endParaRPr lang="en-US" sz="2800" b="1"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404551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latin typeface="American Typewriter" charset="0"/>
                <a:ea typeface="American Typewriter" charset="0"/>
                <a:cs typeface="American Typewriter" charset="0"/>
              </a:rPr>
              <a:t>Famous Personalities</a:t>
            </a:r>
            <a:endParaRPr lang="en-US" b="1" dirty="0">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616527" y="1371600"/>
            <a:ext cx="10737273" cy="5283345"/>
          </a:xfrm>
        </p:spPr>
        <p:txBody>
          <a:bodyPr>
            <a:normAutofit/>
          </a:bodyPr>
          <a:lstStyle/>
          <a:p>
            <a:pPr marR="0" lvl="0" defTabSz="914400" eaLnBrk="1" fontAlgn="auto" latinLnBrk="0" hangingPunct="1">
              <a:lnSpc>
                <a:spcPct val="100000"/>
              </a:lnSpc>
              <a:spcBef>
                <a:spcPts val="0"/>
              </a:spcBef>
              <a:spcAft>
                <a:spcPts val="0"/>
              </a:spcAft>
              <a:buClrTx/>
              <a:buSzTx/>
              <a:buFont typeface="Wingdings" charset="2"/>
              <a:buChar char="v"/>
              <a:tabLst/>
              <a:defRPr/>
            </a:pPr>
            <a:r>
              <a:rPr lang="en-US" sz="3200" dirty="0" smtClean="0">
                <a:latin typeface="American Typewriter" charset="0"/>
                <a:ea typeface="American Typewriter" charset="0"/>
                <a:cs typeface="American Typewriter" charset="0"/>
              </a:rPr>
              <a:t>Lindsey Lohan</a:t>
            </a:r>
          </a:p>
          <a:p>
            <a:pPr marR="0" lvl="0" defTabSz="914400" eaLnBrk="1" fontAlgn="auto" latinLnBrk="0" hangingPunct="1">
              <a:lnSpc>
                <a:spcPct val="100000"/>
              </a:lnSpc>
              <a:spcBef>
                <a:spcPts val="0"/>
              </a:spcBef>
              <a:spcAft>
                <a:spcPts val="0"/>
              </a:spcAft>
              <a:buClrTx/>
              <a:buSzTx/>
              <a:buFont typeface="Wingdings" charset="2"/>
              <a:buChar char="v"/>
              <a:tabLst/>
              <a:defRPr/>
            </a:pPr>
            <a:r>
              <a:rPr lang="en-US" sz="3200" dirty="0" smtClean="0">
                <a:latin typeface="American Typewriter" charset="0"/>
                <a:ea typeface="American Typewriter" charset="0"/>
                <a:cs typeface="American Typewriter" charset="0"/>
              </a:rPr>
              <a:t>Anne Hathaway</a:t>
            </a:r>
          </a:p>
          <a:p>
            <a:pPr marR="0" lvl="0" defTabSz="914400" eaLnBrk="1" fontAlgn="auto" latinLnBrk="0" hangingPunct="1">
              <a:lnSpc>
                <a:spcPct val="100000"/>
              </a:lnSpc>
              <a:spcBef>
                <a:spcPts val="0"/>
              </a:spcBef>
              <a:spcAft>
                <a:spcPts val="0"/>
              </a:spcAft>
              <a:buClrTx/>
              <a:buSzTx/>
              <a:buFont typeface="Wingdings" charset="2"/>
              <a:buChar char="v"/>
              <a:tabLst/>
              <a:defRPr/>
            </a:pPr>
            <a:r>
              <a:rPr lang="en-US" sz="3200" dirty="0" smtClean="0">
                <a:latin typeface="American Typewriter" charset="0"/>
                <a:ea typeface="American Typewriter" charset="0"/>
                <a:cs typeface="American Typewriter" charset="0"/>
              </a:rPr>
              <a:t>Charlie Sheen</a:t>
            </a:r>
          </a:p>
          <a:p>
            <a:pPr marR="0" lvl="0" defTabSz="914400" eaLnBrk="1" fontAlgn="auto" latinLnBrk="0" hangingPunct="1">
              <a:lnSpc>
                <a:spcPct val="100000"/>
              </a:lnSpc>
              <a:spcBef>
                <a:spcPts val="0"/>
              </a:spcBef>
              <a:spcAft>
                <a:spcPts val="0"/>
              </a:spcAft>
              <a:buClrTx/>
              <a:buSzTx/>
              <a:buFont typeface="Wingdings" charset="2"/>
              <a:buChar char="v"/>
              <a:tabLst/>
              <a:defRPr/>
            </a:pPr>
            <a:r>
              <a:rPr lang="en-US" sz="3200" dirty="0" smtClean="0">
                <a:latin typeface="American Typewriter" charset="0"/>
                <a:ea typeface="American Typewriter" charset="0"/>
                <a:cs typeface="American Typewriter" charset="0"/>
              </a:rPr>
              <a:t>Adam Sandler</a:t>
            </a:r>
          </a:p>
          <a:p>
            <a:pPr marR="0" lvl="0" defTabSz="914400" eaLnBrk="1" fontAlgn="auto" latinLnBrk="0" hangingPunct="1">
              <a:lnSpc>
                <a:spcPct val="100000"/>
              </a:lnSpc>
              <a:spcBef>
                <a:spcPts val="0"/>
              </a:spcBef>
              <a:spcAft>
                <a:spcPts val="0"/>
              </a:spcAft>
              <a:buClrTx/>
              <a:buSzTx/>
              <a:buFont typeface="Wingdings" charset="2"/>
              <a:buChar char="v"/>
              <a:tabLst/>
              <a:defRPr/>
            </a:pPr>
            <a:r>
              <a:rPr lang="en-US" sz="3200" dirty="0" smtClean="0">
                <a:latin typeface="American Typewriter" charset="0"/>
                <a:ea typeface="American Typewriter" charset="0"/>
                <a:cs typeface="American Typewriter" charset="0"/>
              </a:rPr>
              <a:t>Alicia Keys</a:t>
            </a:r>
          </a:p>
          <a:p>
            <a:pPr marR="0" lvl="0" defTabSz="914400" eaLnBrk="1" fontAlgn="auto" latinLnBrk="0" hangingPunct="1">
              <a:lnSpc>
                <a:spcPct val="100000"/>
              </a:lnSpc>
              <a:spcBef>
                <a:spcPts val="0"/>
              </a:spcBef>
              <a:spcAft>
                <a:spcPts val="0"/>
              </a:spcAft>
              <a:buClrTx/>
              <a:buSzTx/>
              <a:buFont typeface="Wingdings" charset="2"/>
              <a:buChar char="v"/>
              <a:tabLst/>
              <a:defRPr/>
            </a:pPr>
            <a:r>
              <a:rPr lang="en-US" sz="3200" dirty="0" smtClean="0">
                <a:latin typeface="American Typewriter" charset="0"/>
                <a:ea typeface="American Typewriter" charset="0"/>
                <a:cs typeface="American Typewriter" charset="0"/>
              </a:rPr>
              <a:t>Whoopi Goldberg</a:t>
            </a:r>
          </a:p>
          <a:p>
            <a:pPr marR="0" lvl="0" defTabSz="914400" eaLnBrk="1" fontAlgn="auto" latinLnBrk="0" hangingPunct="1">
              <a:lnSpc>
                <a:spcPct val="100000"/>
              </a:lnSpc>
              <a:spcBef>
                <a:spcPts val="0"/>
              </a:spcBef>
              <a:spcAft>
                <a:spcPts val="0"/>
              </a:spcAft>
              <a:buClrTx/>
              <a:buSzTx/>
              <a:buFont typeface="Wingdings" charset="2"/>
              <a:buChar char="v"/>
              <a:tabLst/>
              <a:defRPr/>
            </a:pPr>
            <a:r>
              <a:rPr lang="en-US" sz="3200" dirty="0" smtClean="0">
                <a:latin typeface="American Typewriter" charset="0"/>
                <a:ea typeface="American Typewriter" charset="0"/>
                <a:cs typeface="American Typewriter" charset="0"/>
              </a:rPr>
              <a:t>Al Pacino</a:t>
            </a:r>
          </a:p>
          <a:p>
            <a:pPr marR="0" lvl="0" defTabSz="914400" eaLnBrk="1" fontAlgn="auto" latinLnBrk="0" hangingPunct="1">
              <a:lnSpc>
                <a:spcPct val="100000"/>
              </a:lnSpc>
              <a:spcBef>
                <a:spcPts val="0"/>
              </a:spcBef>
              <a:spcAft>
                <a:spcPts val="0"/>
              </a:spcAft>
              <a:buClrTx/>
              <a:buSzTx/>
              <a:buFont typeface="Wingdings" charset="2"/>
              <a:buChar char="v"/>
              <a:tabLst/>
              <a:defRPr/>
            </a:pPr>
            <a:r>
              <a:rPr lang="en-US" sz="3200" dirty="0" smtClean="0">
                <a:latin typeface="American Typewriter" charset="0"/>
                <a:ea typeface="American Typewriter" charset="0"/>
                <a:cs typeface="American Typewriter" charset="0"/>
              </a:rPr>
              <a:t>Ben Stiller</a:t>
            </a:r>
          </a:p>
          <a:p>
            <a:pPr marR="0" lvl="0" defTabSz="914400" eaLnBrk="1" fontAlgn="auto" latinLnBrk="0" hangingPunct="1">
              <a:lnSpc>
                <a:spcPct val="100000"/>
              </a:lnSpc>
              <a:spcBef>
                <a:spcPts val="0"/>
              </a:spcBef>
              <a:spcAft>
                <a:spcPts val="0"/>
              </a:spcAft>
              <a:buClrTx/>
              <a:buSzTx/>
              <a:buFont typeface="Wingdings" charset="2"/>
              <a:buChar char="v"/>
              <a:tabLst/>
              <a:defRPr/>
            </a:pPr>
            <a:r>
              <a:rPr lang="en-US" sz="3200" dirty="0" smtClean="0">
                <a:latin typeface="American Typewriter" charset="0"/>
                <a:ea typeface="American Typewriter" charset="0"/>
                <a:cs typeface="American Typewriter" charset="0"/>
              </a:rPr>
              <a:t>Donald Trump</a:t>
            </a:r>
            <a:endParaRPr lang="en-US" sz="3200" dirty="0">
              <a:latin typeface="American Typewriter" charset="0"/>
              <a:ea typeface="American Typewriter" charset="0"/>
              <a:cs typeface="American Typewriter"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091" y="1418050"/>
            <a:ext cx="1799568" cy="25781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608" y="1624518"/>
            <a:ext cx="1794732" cy="23256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9143" y="3996228"/>
            <a:ext cx="2013465" cy="201346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607" y="3996228"/>
            <a:ext cx="2742074" cy="18329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9310" y="4013272"/>
            <a:ext cx="2672762" cy="191835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2463" y="1503558"/>
            <a:ext cx="2000153" cy="2400183"/>
          </a:xfrm>
          <a:prstGeom prst="rect">
            <a:avLst/>
          </a:prstGeom>
        </p:spPr>
      </p:pic>
    </p:spTree>
    <p:extLst>
      <p:ext uri="{BB962C8B-B14F-4D97-AF65-F5344CB8AC3E}">
        <p14:creationId xmlns:p14="http://schemas.microsoft.com/office/powerpoint/2010/main" val="6808343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8494"/>
          </a:xfrm>
        </p:spPr>
        <p:txBody>
          <a:bodyPr/>
          <a:lstStyle/>
          <a:p>
            <a:pPr algn="ctr"/>
            <a:r>
              <a:rPr lang="en-US" b="1" dirty="0" smtClean="0">
                <a:latin typeface="American Typewriter" charset="0"/>
                <a:ea typeface="American Typewriter" charset="0"/>
                <a:cs typeface="American Typewriter" charset="0"/>
              </a:rPr>
              <a:t>Flag</a:t>
            </a:r>
            <a:endParaRPr lang="en-US" b="1" dirty="0">
              <a:latin typeface="American Typewriter" charset="0"/>
              <a:ea typeface="American Typewriter" charset="0"/>
              <a:cs typeface="American Typewriter" charset="0"/>
            </a:endParaRPr>
          </a:p>
        </p:txBody>
      </p:sp>
      <p:sp>
        <p:nvSpPr>
          <p:cNvPr id="6" name="Title 1"/>
          <p:cNvSpPr txBox="1">
            <a:spLocks/>
          </p:cNvSpPr>
          <p:nvPr/>
        </p:nvSpPr>
        <p:spPr>
          <a:xfrm>
            <a:off x="838200" y="1492793"/>
            <a:ext cx="10515600" cy="49973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charset="2"/>
              <a:buChar char="v"/>
            </a:pPr>
            <a:r>
              <a:rPr lang="en-US" sz="3200" dirty="0" smtClean="0">
                <a:latin typeface="American Typewriter" charset="0"/>
                <a:ea typeface="American Typewriter" charset="0"/>
                <a:cs typeface="American Typewriter" charset="0"/>
              </a:rPr>
              <a:t>Excelsior: Latin word meaning “higher”, “superior”, “lordly”, and commonly translated as “ever upward.”</a:t>
            </a:r>
          </a:p>
          <a:p>
            <a:pPr marL="571500" indent="-571500">
              <a:buFont typeface="Wingdings" charset="2"/>
              <a:buChar char="v"/>
            </a:pPr>
            <a:r>
              <a:rPr lang="en-US" sz="3200" dirty="0" smtClean="0">
                <a:latin typeface="American Typewriter" charset="0"/>
                <a:ea typeface="American Typewriter" charset="0"/>
                <a:cs typeface="American Typewriter" charset="0"/>
              </a:rPr>
              <a:t>The flag displays the State Coat of Arms which was adopted in 1778. </a:t>
            </a:r>
          </a:p>
          <a:p>
            <a:pPr marL="571500" indent="-571500">
              <a:buFont typeface="Wingdings" charset="2"/>
              <a:buChar char="v"/>
            </a:pPr>
            <a:r>
              <a:rPr lang="en-US" sz="3200" dirty="0" smtClean="0">
                <a:latin typeface="American Typewriter" charset="0"/>
                <a:ea typeface="American Typewriter" charset="0"/>
                <a:cs typeface="American Typewriter" charset="0"/>
              </a:rPr>
              <a:t>On the right of the shield there is “justice”. </a:t>
            </a:r>
          </a:p>
          <a:p>
            <a:pPr marL="571500" indent="-571500">
              <a:buFont typeface="Wingdings" charset="2"/>
              <a:buChar char="v"/>
            </a:pPr>
            <a:r>
              <a:rPr lang="en-US" sz="3200" dirty="0" smtClean="0">
                <a:latin typeface="American Typewriter" charset="0"/>
                <a:ea typeface="American Typewriter" charset="0"/>
                <a:cs typeface="American Typewriter" charset="0"/>
              </a:rPr>
              <a:t>The other woman is “liberty” and she symbolizes freedom. </a:t>
            </a:r>
          </a:p>
          <a:p>
            <a:pPr marL="571500" indent="-571500">
              <a:buFont typeface="Wingdings" charset="2"/>
              <a:buChar char="v"/>
            </a:pPr>
            <a:endParaRPr lang="en-US" sz="2800" dirty="0" smtClean="0">
              <a:latin typeface="American Typewriter" charset="0"/>
              <a:ea typeface="American Typewriter" charset="0"/>
              <a:cs typeface="American Typewriter" charset="0"/>
            </a:endParaRPr>
          </a:p>
          <a:p>
            <a:pPr marL="571500" indent="-571500">
              <a:buFont typeface="Wingdings" charset="2"/>
              <a:buChar char="v"/>
            </a:pPr>
            <a:endParaRPr lang="en-US" sz="2800" dirty="0" smtClean="0">
              <a:latin typeface="American Typewriter" charset="0"/>
              <a:ea typeface="American Typewriter" charset="0"/>
              <a:cs typeface="American Typewriter" charset="0"/>
            </a:endParaRPr>
          </a:p>
        </p:txBody>
      </p:sp>
      <p:pic>
        <p:nvPicPr>
          <p:cNvPr id="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7327" y="638404"/>
            <a:ext cx="7973253" cy="5315502"/>
          </a:xfrm>
        </p:spPr>
      </p:pic>
    </p:spTree>
    <p:extLst>
      <p:ext uri="{BB962C8B-B14F-4D97-AF65-F5344CB8AC3E}">
        <p14:creationId xmlns:p14="http://schemas.microsoft.com/office/powerpoint/2010/main" val="177358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American Typewriter" charset="0"/>
                <a:ea typeface="American Typewriter" charset="0"/>
                <a:cs typeface="American Typewriter" charset="0"/>
              </a:rPr>
              <a:t>Geography</a:t>
            </a:r>
            <a:endParaRPr lang="en-US" sz="4000" b="1" dirty="0">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467833" y="1509823"/>
            <a:ext cx="11376837" cy="4667140"/>
          </a:xfrm>
        </p:spPr>
        <p:txBody>
          <a:bodyPr/>
          <a:lstStyle/>
          <a:p>
            <a:pPr>
              <a:buFont typeface="Wingdings" charset="2"/>
              <a:buChar char="v"/>
            </a:pPr>
            <a:r>
              <a:rPr lang="en-US" dirty="0" smtClean="0"/>
              <a:t>Bordered by Canada and lake Ontario in the north.</a:t>
            </a:r>
          </a:p>
          <a:p>
            <a:pPr>
              <a:buFont typeface="Wingdings" charset="2"/>
              <a:buChar char="v"/>
            </a:pPr>
            <a:r>
              <a:rPr lang="en-US" dirty="0" err="1" smtClean="0"/>
              <a:t>Pensylvania</a:t>
            </a:r>
            <a:r>
              <a:rPr lang="en-US" dirty="0" smtClean="0"/>
              <a:t>, New Jersey, and the Atlantic Ocean in the South</a:t>
            </a:r>
          </a:p>
          <a:p>
            <a:pPr>
              <a:buFont typeface="Wingdings" charset="2"/>
              <a:buChar char="v"/>
            </a:pPr>
            <a:r>
              <a:rPr lang="en-US" dirty="0" smtClean="0"/>
              <a:t>Lake Erie in the West</a:t>
            </a:r>
          </a:p>
          <a:p>
            <a:pPr>
              <a:buFont typeface="Wingdings" charset="2"/>
              <a:buChar char="v"/>
            </a:pPr>
            <a:r>
              <a:rPr lang="en-US" dirty="0" smtClean="0"/>
              <a:t>Connecticut, Massachusetts, and Vermont in the East.</a:t>
            </a:r>
          </a:p>
          <a:p>
            <a:pPr>
              <a:buFont typeface="Wingdings" charset="2"/>
              <a:buChar char="v"/>
            </a:pPr>
            <a:r>
              <a:rPr lang="en-US" dirty="0" smtClean="0"/>
              <a:t>Population: 8,550,405</a:t>
            </a:r>
          </a:p>
          <a:p>
            <a:pPr>
              <a:buFont typeface="Wingdings" charset="2"/>
              <a:buChar char="v"/>
            </a:pPr>
            <a:r>
              <a:rPr lang="en-US" dirty="0" smtClean="0"/>
              <a:t>Rivers: Hudson River, Delaware River, St Lawrence River, Niagara River. </a:t>
            </a:r>
          </a:p>
          <a:p>
            <a:pPr>
              <a:buFont typeface="Wingdings" charset="2"/>
              <a:buChar char="v"/>
            </a:pPr>
            <a:r>
              <a:rPr lang="en-US" dirty="0" smtClean="0"/>
              <a:t>Lakes: Cayuga, Seneca, Lake Ontario, Keuka Lake, </a:t>
            </a:r>
            <a:r>
              <a:rPr lang="en-US" dirty="0" err="1" smtClean="0"/>
              <a:t>Owasco</a:t>
            </a:r>
            <a:r>
              <a:rPr lang="en-US" dirty="0" smtClean="0"/>
              <a:t> Lake.</a:t>
            </a:r>
          </a:p>
          <a:p>
            <a:pPr>
              <a:buFont typeface="Wingdings" charset="2"/>
              <a:buChar char="v"/>
            </a:pPr>
            <a:r>
              <a:rPr lang="en-US" dirty="0" smtClean="0"/>
              <a:t>Mountains: Whiteface Mountain, Mountain Marcy, Mount Haystack. </a:t>
            </a:r>
          </a:p>
          <a:p>
            <a:pPr>
              <a:buFont typeface="Wingdings" charset="2"/>
              <a:buChar char="v"/>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045" y="742788"/>
            <a:ext cx="6116411" cy="47994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41" y="742788"/>
            <a:ext cx="10993917" cy="4953000"/>
          </a:xfrm>
          <a:prstGeom prst="rect">
            <a:avLst/>
          </a:prstGeom>
        </p:spPr>
      </p:pic>
    </p:spTree>
    <p:extLst>
      <p:ext uri="{BB962C8B-B14F-4D97-AF65-F5344CB8AC3E}">
        <p14:creationId xmlns:p14="http://schemas.microsoft.com/office/powerpoint/2010/main" val="15793030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542"/>
            <a:ext cx="10515600" cy="932047"/>
          </a:xfrm>
        </p:spPr>
        <p:txBody>
          <a:bodyPr>
            <a:normAutofit/>
          </a:bodyPr>
          <a:lstStyle/>
          <a:p>
            <a:pPr algn="ctr"/>
            <a:r>
              <a:rPr lang="en-US" sz="4000" b="1" dirty="0" smtClean="0">
                <a:latin typeface="American Typewriter" charset="0"/>
                <a:ea typeface="American Typewriter" charset="0"/>
                <a:cs typeface="American Typewriter" charset="0"/>
              </a:rPr>
              <a:t>Topography</a:t>
            </a:r>
            <a:endParaRPr lang="en-US" sz="4000" b="1" dirty="0">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489098" y="1144589"/>
            <a:ext cx="10864702" cy="4351338"/>
          </a:xfrm>
        </p:spPr>
        <p:txBody>
          <a:bodyPr/>
          <a:lstStyle/>
          <a:p>
            <a:pPr>
              <a:buFont typeface="Wingdings" charset="2"/>
              <a:buChar char="v"/>
            </a:pPr>
            <a:r>
              <a:rPr lang="en-US" dirty="0" smtClean="0">
                <a:latin typeface="American Typewriter" charset="0"/>
                <a:ea typeface="American Typewriter" charset="0"/>
                <a:cs typeface="American Typewriter" charset="0"/>
              </a:rPr>
              <a:t>Two upland regions – the Adirondack Mountains and the Appalachian Highlands. </a:t>
            </a:r>
          </a:p>
          <a:p>
            <a:pPr>
              <a:buFont typeface="Wingdings" charset="2"/>
              <a:buChar char="v"/>
            </a:pPr>
            <a:r>
              <a:rPr lang="en-US" dirty="0" smtClean="0">
                <a:latin typeface="American Typewriter" charset="0"/>
                <a:ea typeface="American Typewriter" charset="0"/>
                <a:cs typeface="American Typewriter" charset="0"/>
              </a:rPr>
              <a:t>States highest peaks: Mt. March (1,629m) and Algonquin Peak (1559m)- found in Adirondacks. </a:t>
            </a:r>
          </a:p>
          <a:p>
            <a:pPr>
              <a:buFont typeface="Wingdings" charset="2"/>
              <a:buChar char="v"/>
            </a:pPr>
            <a:r>
              <a:rPr lang="en-US" dirty="0" smtClean="0">
                <a:latin typeface="American Typewriter" charset="0"/>
                <a:ea typeface="American Typewriter" charset="0"/>
                <a:cs typeface="American Typewriter" charset="0"/>
              </a:rPr>
              <a:t>Adirondacks forest covers most of this terrain. </a:t>
            </a:r>
          </a:p>
          <a:p>
            <a:pPr>
              <a:buFont typeface="Wingdings" charset="2"/>
              <a:buChar char="v"/>
            </a:pPr>
            <a:endParaRPr lang="en-US" dirty="0" smtClean="0">
              <a:latin typeface="American Typewriter" charset="0"/>
              <a:ea typeface="American Typewriter" charset="0"/>
              <a:cs typeface="American Typewriter"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0"/>
            <a:ext cx="10039158" cy="6858000"/>
          </a:xfrm>
          <a:prstGeom prst="rect">
            <a:avLst/>
          </a:prstGeom>
        </p:spPr>
      </p:pic>
    </p:spTree>
    <p:extLst>
      <p:ext uri="{BB962C8B-B14F-4D97-AF65-F5344CB8AC3E}">
        <p14:creationId xmlns:p14="http://schemas.microsoft.com/office/powerpoint/2010/main" val="1642642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smtClean="0"/>
              <a:t>History</a:t>
            </a:r>
            <a:endParaRPr lang="en-US" dirty="0"/>
          </a:p>
        </p:txBody>
      </p:sp>
      <p:sp>
        <p:nvSpPr>
          <p:cNvPr id="3" name="Content Placeholder 2"/>
          <p:cNvSpPr>
            <a:spLocks noGrp="1"/>
          </p:cNvSpPr>
          <p:nvPr>
            <p:ph idx="1"/>
          </p:nvPr>
        </p:nvSpPr>
        <p:spPr>
          <a:xfrm>
            <a:off x="561108" y="1101436"/>
            <a:ext cx="10792692" cy="5756563"/>
          </a:xfrm>
        </p:spPr>
        <p:txBody>
          <a:bodyPr>
            <a:noAutofit/>
          </a:bodyPr>
          <a:lstStyle/>
          <a:p>
            <a:pPr>
              <a:buFont typeface="Wingdings" charset="2"/>
              <a:buChar char="v"/>
            </a:pPr>
            <a:r>
              <a:rPr lang="en-US" dirty="0">
                <a:latin typeface="American Typewriter" charset="0"/>
                <a:ea typeface="American Typewriter" charset="0"/>
                <a:cs typeface="American Typewriter" charset="0"/>
              </a:rPr>
              <a:t>At around 10000 BC the first </a:t>
            </a:r>
            <a:r>
              <a:rPr lang="en-US" dirty="0" smtClean="0">
                <a:latin typeface="American Typewriter" charset="0"/>
                <a:ea typeface="American Typewriter" charset="0"/>
                <a:cs typeface="American Typewriter" charset="0"/>
              </a:rPr>
              <a:t>Native </a:t>
            </a:r>
            <a:r>
              <a:rPr lang="en-US" dirty="0">
                <a:latin typeface="American Typewriter" charset="0"/>
                <a:ea typeface="American Typewriter" charset="0"/>
                <a:cs typeface="American Typewriter" charset="0"/>
              </a:rPr>
              <a:t>Americans arrived in this </a:t>
            </a:r>
            <a:r>
              <a:rPr lang="en-US" dirty="0" smtClean="0">
                <a:latin typeface="American Typewriter" charset="0"/>
                <a:ea typeface="American Typewriter" charset="0"/>
                <a:cs typeface="American Typewriter" charset="0"/>
              </a:rPr>
              <a:t>state</a:t>
            </a:r>
            <a:endParaRPr lang="en-US" dirty="0">
              <a:latin typeface="American Typewriter" charset="0"/>
              <a:ea typeface="American Typewriter" charset="0"/>
              <a:cs typeface="American Typewriter" charset="0"/>
            </a:endParaRPr>
          </a:p>
          <a:p>
            <a:pPr>
              <a:buFont typeface="Wingdings" charset="2"/>
              <a:buChar char="v"/>
            </a:pPr>
            <a:r>
              <a:rPr lang="en-US" dirty="0" smtClean="0">
                <a:latin typeface="American Typewriter" charset="0"/>
                <a:ea typeface="American Typewriter" charset="0"/>
                <a:cs typeface="American Typewriter" charset="0"/>
              </a:rPr>
              <a:t>The </a:t>
            </a:r>
            <a:r>
              <a:rPr lang="en-US" dirty="0">
                <a:latin typeface="American Typewriter" charset="0"/>
                <a:ea typeface="American Typewriter" charset="0"/>
                <a:cs typeface="American Typewriter" charset="0"/>
              </a:rPr>
              <a:t>discovery of N</a:t>
            </a:r>
            <a:r>
              <a:rPr lang="en-US" dirty="0" smtClean="0">
                <a:latin typeface="American Typewriter" charset="0"/>
                <a:ea typeface="American Typewriter" charset="0"/>
                <a:cs typeface="American Typewriter" charset="0"/>
              </a:rPr>
              <a:t>ew York </a:t>
            </a:r>
            <a:r>
              <a:rPr lang="en-US" dirty="0">
                <a:latin typeface="American Typewriter" charset="0"/>
                <a:ea typeface="American Typewriter" charset="0"/>
                <a:cs typeface="American Typewriter" charset="0"/>
              </a:rPr>
              <a:t>was lead by the French in 1524 and the Dutch </a:t>
            </a:r>
            <a:r>
              <a:rPr lang="en-US" dirty="0" smtClean="0">
                <a:latin typeface="American Typewriter" charset="0"/>
                <a:ea typeface="American Typewriter" charset="0"/>
                <a:cs typeface="American Typewriter" charset="0"/>
              </a:rPr>
              <a:t>claimed </a:t>
            </a:r>
            <a:r>
              <a:rPr lang="en-US" dirty="0">
                <a:latin typeface="American Typewriter" charset="0"/>
                <a:ea typeface="American Typewriter" charset="0"/>
                <a:cs typeface="American Typewriter" charset="0"/>
              </a:rPr>
              <a:t>the land in 1609. </a:t>
            </a:r>
          </a:p>
          <a:p>
            <a:pPr>
              <a:buFont typeface="Wingdings" charset="2"/>
              <a:buChar char="v"/>
            </a:pPr>
            <a:r>
              <a:rPr lang="en-US" dirty="0">
                <a:latin typeface="American Typewriter" charset="0"/>
                <a:ea typeface="American Typewriter" charset="0"/>
                <a:cs typeface="American Typewriter" charset="0"/>
              </a:rPr>
              <a:t>This colony became part of New Netherlands and was a key part in the fur trade as it was now an agricultural resource </a:t>
            </a:r>
          </a:p>
          <a:p>
            <a:pPr>
              <a:buFont typeface="Wingdings" charset="2"/>
              <a:buChar char="v"/>
            </a:pPr>
            <a:r>
              <a:rPr lang="en-US" dirty="0">
                <a:latin typeface="American Typewriter" charset="0"/>
                <a:ea typeface="American Typewriter" charset="0"/>
                <a:cs typeface="American Typewriter" charset="0"/>
              </a:rPr>
              <a:t>In 1626 the Dutch decided to buy Manhattan from the </a:t>
            </a:r>
            <a:r>
              <a:rPr lang="en-US" dirty="0" smtClean="0">
                <a:latin typeface="American Typewriter" charset="0"/>
                <a:ea typeface="American Typewriter" charset="0"/>
                <a:cs typeface="American Typewriter" charset="0"/>
              </a:rPr>
              <a:t>Natives</a:t>
            </a:r>
            <a:endParaRPr lang="en-US" dirty="0">
              <a:latin typeface="American Typewriter" charset="0"/>
              <a:ea typeface="American Typewriter" charset="0"/>
              <a:cs typeface="American Typewriter" charset="0"/>
            </a:endParaRPr>
          </a:p>
          <a:p>
            <a:pPr>
              <a:buFont typeface="Wingdings" charset="2"/>
              <a:buChar char="v"/>
            </a:pPr>
            <a:r>
              <a:rPr lang="en-US" dirty="0" smtClean="0">
                <a:latin typeface="American Typewriter" charset="0"/>
                <a:ea typeface="American Typewriter" charset="0"/>
                <a:cs typeface="American Typewriter" charset="0"/>
              </a:rPr>
              <a:t>New York </a:t>
            </a:r>
            <a:r>
              <a:rPr lang="en-US" dirty="0">
                <a:latin typeface="American Typewriter" charset="0"/>
                <a:ea typeface="American Typewriter" charset="0"/>
                <a:cs typeface="American Typewriter" charset="0"/>
              </a:rPr>
              <a:t>played a vital role during the American Revolution. </a:t>
            </a:r>
            <a:endParaRPr lang="en-US" dirty="0" smtClean="0">
              <a:latin typeface="American Typewriter" charset="0"/>
              <a:ea typeface="American Typewriter" charset="0"/>
              <a:cs typeface="American Typewriter" charset="0"/>
            </a:endParaRPr>
          </a:p>
          <a:p>
            <a:pPr>
              <a:buFont typeface="Wingdings" charset="2"/>
              <a:buChar char="v"/>
            </a:pPr>
            <a:r>
              <a:rPr lang="en-US" dirty="0">
                <a:latin typeface="American Typewriter" charset="0"/>
                <a:ea typeface="American Typewriter" charset="0"/>
                <a:cs typeface="American Typewriter" charset="0"/>
              </a:rPr>
              <a:t>The Stamp Act Congress </a:t>
            </a:r>
            <a:r>
              <a:rPr lang="en-US" dirty="0" smtClean="0">
                <a:latin typeface="American Typewriter" charset="0"/>
                <a:ea typeface="American Typewriter" charset="0"/>
                <a:cs typeface="American Typewriter" charset="0"/>
              </a:rPr>
              <a:t>- 1765 </a:t>
            </a:r>
          </a:p>
          <a:p>
            <a:pPr>
              <a:buFont typeface="Wingdings" charset="2"/>
              <a:buChar char="v"/>
            </a:pPr>
            <a:r>
              <a:rPr lang="en-US" dirty="0" smtClean="0">
                <a:latin typeface="American Typewriter" charset="0"/>
                <a:ea typeface="American Typewriter" charset="0"/>
                <a:cs typeface="American Typewriter" charset="0"/>
              </a:rPr>
              <a:t>The </a:t>
            </a:r>
            <a:r>
              <a:rPr lang="en-US" dirty="0">
                <a:latin typeface="American Typewriter" charset="0"/>
                <a:ea typeface="American Typewriter" charset="0"/>
                <a:cs typeface="American Typewriter" charset="0"/>
              </a:rPr>
              <a:t>Sons of </a:t>
            </a:r>
            <a:r>
              <a:rPr lang="en-US" dirty="0" smtClean="0">
                <a:latin typeface="American Typewriter" charset="0"/>
                <a:ea typeface="American Typewriter" charset="0"/>
                <a:cs typeface="American Typewriter" charset="0"/>
              </a:rPr>
              <a:t>Liberty</a:t>
            </a:r>
            <a:endParaRPr lang="en-US" dirty="0">
              <a:latin typeface="American Typewriter" charset="0"/>
              <a:ea typeface="American Typewriter" charset="0"/>
              <a:cs typeface="American Typewriter"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054" y="494290"/>
            <a:ext cx="8709891" cy="57158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800" y="494290"/>
            <a:ext cx="9779000" cy="5969000"/>
          </a:xfrm>
          <a:prstGeom prst="rect">
            <a:avLst/>
          </a:prstGeom>
        </p:spPr>
      </p:pic>
    </p:spTree>
    <p:extLst>
      <p:ext uri="{BB962C8B-B14F-4D97-AF65-F5344CB8AC3E}">
        <p14:creationId xmlns:p14="http://schemas.microsoft.com/office/powerpoint/2010/main" val="874610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9654"/>
            <a:ext cx="10515600" cy="715530"/>
          </a:xfrm>
        </p:spPr>
        <p:txBody>
          <a:bodyPr/>
          <a:lstStyle/>
          <a:p>
            <a:pPr algn="ctr"/>
            <a:r>
              <a:rPr lang="en-US" dirty="0" smtClean="0"/>
              <a:t>History Pt. 2</a:t>
            </a:r>
            <a:endParaRPr lang="en-US" dirty="0"/>
          </a:p>
        </p:txBody>
      </p:sp>
      <p:sp>
        <p:nvSpPr>
          <p:cNvPr id="3" name="Content Placeholder 2"/>
          <p:cNvSpPr>
            <a:spLocks noGrp="1"/>
          </p:cNvSpPr>
          <p:nvPr>
            <p:ph idx="1"/>
          </p:nvPr>
        </p:nvSpPr>
        <p:spPr>
          <a:xfrm>
            <a:off x="394855" y="935184"/>
            <a:ext cx="11471563" cy="5922816"/>
          </a:xfrm>
        </p:spPr>
        <p:txBody>
          <a:bodyPr>
            <a:normAutofit/>
          </a:bodyPr>
          <a:lstStyle/>
          <a:p>
            <a:pPr>
              <a:buFont typeface="Wingdings" charset="2"/>
              <a:buChar char="v"/>
            </a:pPr>
            <a:r>
              <a:rPr lang="en-US" dirty="0" smtClean="0">
                <a:latin typeface="American Typewriter" charset="0"/>
                <a:ea typeface="American Typewriter" charset="0"/>
                <a:cs typeface="American Typewriter" charset="0"/>
              </a:rPr>
              <a:t>After many defeats, the </a:t>
            </a:r>
            <a:r>
              <a:rPr lang="en-US" dirty="0">
                <a:latin typeface="American Typewriter" charset="0"/>
                <a:ea typeface="American Typewriter" charset="0"/>
                <a:cs typeface="American Typewriter" charset="0"/>
              </a:rPr>
              <a:t>Dutch to </a:t>
            </a:r>
            <a:r>
              <a:rPr lang="en-US" dirty="0" smtClean="0">
                <a:latin typeface="American Typewriter" charset="0"/>
                <a:ea typeface="American Typewriter" charset="0"/>
                <a:cs typeface="American Typewriter" charset="0"/>
              </a:rPr>
              <a:t>fled </a:t>
            </a:r>
            <a:r>
              <a:rPr lang="en-US" dirty="0">
                <a:latin typeface="American Typewriter" charset="0"/>
                <a:ea typeface="American Typewriter" charset="0"/>
                <a:cs typeface="American Typewriter" charset="0"/>
              </a:rPr>
              <a:t>from the New York area, leaving the </a:t>
            </a:r>
            <a:r>
              <a:rPr lang="en-US" dirty="0" smtClean="0">
                <a:latin typeface="American Typewriter" charset="0"/>
                <a:ea typeface="American Typewriter" charset="0"/>
                <a:cs typeface="American Typewriter" charset="0"/>
              </a:rPr>
              <a:t>important port </a:t>
            </a:r>
            <a:r>
              <a:rPr lang="en-US" dirty="0">
                <a:latin typeface="American Typewriter" charset="0"/>
                <a:ea typeface="American Typewriter" charset="0"/>
                <a:cs typeface="American Typewriter" charset="0"/>
              </a:rPr>
              <a:t>and </a:t>
            </a:r>
            <a:r>
              <a:rPr lang="en-US" dirty="0" smtClean="0">
                <a:latin typeface="American Typewriter" charset="0"/>
                <a:ea typeface="American Typewriter" charset="0"/>
                <a:cs typeface="American Typewriter" charset="0"/>
              </a:rPr>
              <a:t>harbor </a:t>
            </a:r>
            <a:r>
              <a:rPr lang="en-US" dirty="0">
                <a:latin typeface="American Typewriter" charset="0"/>
                <a:ea typeface="American Typewriter" charset="0"/>
                <a:cs typeface="American Typewriter" charset="0"/>
              </a:rPr>
              <a:t>to the British. </a:t>
            </a:r>
          </a:p>
          <a:p>
            <a:pPr>
              <a:buFont typeface="Wingdings" charset="2"/>
              <a:buChar char="v"/>
            </a:pPr>
            <a:r>
              <a:rPr lang="en-US" dirty="0">
                <a:latin typeface="American Typewriter" charset="0"/>
                <a:ea typeface="American Typewriter" charset="0"/>
                <a:cs typeface="American Typewriter" charset="0"/>
              </a:rPr>
              <a:t>New York became the </a:t>
            </a:r>
            <a:r>
              <a:rPr lang="en-US" dirty="0" smtClean="0">
                <a:latin typeface="American Typewriter" charset="0"/>
                <a:ea typeface="American Typewriter" charset="0"/>
                <a:cs typeface="American Typewriter" charset="0"/>
              </a:rPr>
              <a:t>British </a:t>
            </a:r>
            <a:r>
              <a:rPr lang="en-US" dirty="0">
                <a:latin typeface="American Typewriter" charset="0"/>
                <a:ea typeface="American Typewriter" charset="0"/>
                <a:cs typeface="American Typewriter" charset="0"/>
              </a:rPr>
              <a:t>armies North American base for the rest of the </a:t>
            </a:r>
            <a:r>
              <a:rPr lang="en-US" dirty="0" smtClean="0">
                <a:latin typeface="American Typewriter" charset="0"/>
                <a:ea typeface="American Typewriter" charset="0"/>
                <a:cs typeface="American Typewriter" charset="0"/>
              </a:rPr>
              <a:t>war.</a:t>
            </a:r>
            <a:endParaRPr lang="en-US" dirty="0">
              <a:latin typeface="American Typewriter" charset="0"/>
              <a:ea typeface="American Typewriter" charset="0"/>
              <a:cs typeface="American Typewriter" charset="0"/>
            </a:endParaRPr>
          </a:p>
          <a:p>
            <a:pPr>
              <a:buFont typeface="Wingdings" charset="2"/>
              <a:buChar char="v"/>
            </a:pPr>
            <a:r>
              <a:rPr lang="en-US" dirty="0" smtClean="0">
                <a:latin typeface="American Typewriter" charset="0"/>
                <a:ea typeface="American Typewriter" charset="0"/>
                <a:cs typeface="American Typewriter" charset="0"/>
              </a:rPr>
              <a:t>New </a:t>
            </a:r>
            <a:r>
              <a:rPr lang="en-US" dirty="0">
                <a:latin typeface="American Typewriter" charset="0"/>
                <a:ea typeface="American Typewriter" charset="0"/>
                <a:cs typeface="American Typewriter" charset="0"/>
              </a:rPr>
              <a:t>York's constitution was adopted </a:t>
            </a:r>
            <a:r>
              <a:rPr lang="en-US" dirty="0" smtClean="0">
                <a:latin typeface="American Typewriter" charset="0"/>
                <a:ea typeface="American Typewriter" charset="0"/>
                <a:cs typeface="American Typewriter" charset="0"/>
              </a:rPr>
              <a:t>1777.</a:t>
            </a:r>
            <a:endParaRPr lang="en-US" dirty="0">
              <a:latin typeface="American Typewriter" charset="0"/>
              <a:ea typeface="American Typewriter" charset="0"/>
              <a:cs typeface="American Typewriter" charset="0"/>
            </a:endParaRPr>
          </a:p>
          <a:p>
            <a:pPr>
              <a:buFont typeface="Wingdings" charset="2"/>
              <a:buChar char="v"/>
            </a:pPr>
            <a:r>
              <a:rPr lang="en-US" dirty="0">
                <a:latin typeface="American Typewriter" charset="0"/>
                <a:ea typeface="American Typewriter" charset="0"/>
                <a:cs typeface="American Typewriter" charset="0"/>
              </a:rPr>
              <a:t>New York City became the national capital and this is where </a:t>
            </a:r>
            <a:r>
              <a:rPr lang="en-US" dirty="0" smtClean="0">
                <a:latin typeface="American Typewriter" charset="0"/>
                <a:ea typeface="American Typewriter" charset="0"/>
                <a:cs typeface="American Typewriter" charset="0"/>
              </a:rPr>
              <a:t>the </a:t>
            </a:r>
            <a:r>
              <a:rPr lang="en-US" dirty="0">
                <a:latin typeface="American Typewriter" charset="0"/>
                <a:ea typeface="American Typewriter" charset="0"/>
                <a:cs typeface="American Typewriter" charset="0"/>
              </a:rPr>
              <a:t>Bill of Rights was </a:t>
            </a:r>
            <a:r>
              <a:rPr lang="en-US" dirty="0" smtClean="0">
                <a:latin typeface="American Typewriter" charset="0"/>
                <a:ea typeface="American Typewriter" charset="0"/>
                <a:cs typeface="American Typewriter" charset="0"/>
              </a:rPr>
              <a:t>drafted.</a:t>
            </a:r>
          </a:p>
          <a:p>
            <a:pPr>
              <a:buFont typeface="Wingdings" charset="2"/>
              <a:buChar char="v"/>
            </a:pPr>
            <a:r>
              <a:rPr lang="en-US" dirty="0" smtClean="0">
                <a:latin typeface="American Typewriter" charset="0"/>
                <a:ea typeface="American Typewriter" charset="0"/>
                <a:cs typeface="American Typewriter" charset="0"/>
              </a:rPr>
              <a:t>New York made transportation </a:t>
            </a:r>
            <a:r>
              <a:rPr lang="en-US" dirty="0">
                <a:latin typeface="American Typewriter" charset="0"/>
                <a:ea typeface="American Typewriter" charset="0"/>
                <a:cs typeface="American Typewriter" charset="0"/>
              </a:rPr>
              <a:t>advancements such as the first steamboat in 1807, the Erie Canal in 1825 and first scheduled railway service in 1831</a:t>
            </a:r>
          </a:p>
          <a:p>
            <a:pPr>
              <a:buFont typeface="Wingdings" charset="2"/>
              <a:buChar char="v"/>
            </a:pPr>
            <a:r>
              <a:rPr lang="en-US" dirty="0" smtClean="0">
                <a:latin typeface="American Typewriter" charset="0"/>
                <a:ea typeface="American Typewriter" charset="0"/>
                <a:cs typeface="American Typewriter" charset="0"/>
              </a:rPr>
              <a:t>These </a:t>
            </a:r>
            <a:r>
              <a:rPr lang="en-US" dirty="0">
                <a:latin typeface="American Typewriter" charset="0"/>
                <a:ea typeface="American Typewriter" charset="0"/>
                <a:cs typeface="American Typewriter" charset="0"/>
              </a:rPr>
              <a:t>advancements lead to expansion and many settlements </a:t>
            </a:r>
            <a:r>
              <a:rPr lang="en-US" dirty="0" smtClean="0">
                <a:latin typeface="American Typewriter" charset="0"/>
                <a:ea typeface="American Typewriter" charset="0"/>
                <a:cs typeface="American Typewriter" charset="0"/>
              </a:rPr>
              <a:t>.</a:t>
            </a:r>
            <a:endParaRPr lang="en-US" dirty="0">
              <a:latin typeface="American Typewriter" charset="0"/>
              <a:ea typeface="American Typewriter" charset="0"/>
              <a:cs typeface="American Typewriter" charset="0"/>
            </a:endParaRPr>
          </a:p>
          <a:p>
            <a:endParaRPr lang="en-US" sz="1600" dirty="0">
              <a:latin typeface="American Typewriter" charset="0"/>
              <a:ea typeface="American Typewriter" charset="0"/>
              <a:cs typeface="American Typewriter"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337" y="0"/>
            <a:ext cx="3743325" cy="6715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998" y="0"/>
            <a:ext cx="9533275" cy="6858000"/>
          </a:xfrm>
          <a:prstGeom prst="rect">
            <a:avLst/>
          </a:prstGeom>
        </p:spPr>
      </p:pic>
    </p:spTree>
    <p:extLst>
      <p:ext uri="{BB962C8B-B14F-4D97-AF65-F5344CB8AC3E}">
        <p14:creationId xmlns:p14="http://schemas.microsoft.com/office/powerpoint/2010/main" val="1369114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818"/>
            <a:ext cx="10515600" cy="1325563"/>
          </a:xfrm>
        </p:spPr>
        <p:txBody>
          <a:bodyPr/>
          <a:lstStyle/>
          <a:p>
            <a:pPr algn="ctr"/>
            <a:r>
              <a:rPr lang="en-US" dirty="0" smtClean="0"/>
              <a:t>What its Famous for Today</a:t>
            </a:r>
            <a:endParaRPr lang="en-US" dirty="0"/>
          </a:p>
        </p:txBody>
      </p:sp>
      <p:sp>
        <p:nvSpPr>
          <p:cNvPr id="3" name="Content Placeholder 2"/>
          <p:cNvSpPr>
            <a:spLocks noGrp="1"/>
          </p:cNvSpPr>
          <p:nvPr>
            <p:ph idx="1"/>
          </p:nvPr>
        </p:nvSpPr>
        <p:spPr>
          <a:xfrm>
            <a:off x="838200" y="1009363"/>
            <a:ext cx="10515600" cy="6109854"/>
          </a:xfrm>
        </p:spPr>
        <p:txBody>
          <a:bodyPr>
            <a:normAutofit fontScale="70000" lnSpcReduction="20000"/>
          </a:bodyPr>
          <a:lstStyle/>
          <a:p>
            <a:pPr>
              <a:buFont typeface="Wingdings" charset="2"/>
              <a:buChar char="v"/>
            </a:pPr>
            <a:r>
              <a:rPr lang="en-US" sz="3200" dirty="0" smtClean="0">
                <a:latin typeface="American Typewriter" charset="0"/>
                <a:ea typeface="American Typewriter" charset="0"/>
                <a:cs typeface="American Typewriter" charset="0"/>
              </a:rPr>
              <a:t>Today </a:t>
            </a:r>
            <a:r>
              <a:rPr lang="en-US" sz="3200" dirty="0">
                <a:latin typeface="American Typewriter" charset="0"/>
                <a:ea typeface="American Typewriter" charset="0"/>
                <a:cs typeface="American Typewriter" charset="0"/>
              </a:rPr>
              <a:t>New York City is one of the most famous cities in the entire world for many reasons. </a:t>
            </a:r>
          </a:p>
          <a:p>
            <a:pPr>
              <a:buFont typeface="Wingdings" charset="2"/>
              <a:buChar char="v"/>
            </a:pPr>
            <a:r>
              <a:rPr lang="en-US" sz="3200" dirty="0">
                <a:latin typeface="American Typewriter" charset="0"/>
                <a:ea typeface="American Typewriter" charset="0"/>
                <a:cs typeface="American Typewriter" charset="0"/>
              </a:rPr>
              <a:t>It has the most iconic skyline in the world. It is home of the Empire Stat Building (443m), the Chrysler building, the Woolworth building, and the twin towers (replaced with the One World Trade Center</a:t>
            </a:r>
            <a:r>
              <a:rPr lang="en-US" sz="3200" dirty="0" smtClean="0">
                <a:latin typeface="American Typewriter" charset="0"/>
                <a:ea typeface="American Typewriter" charset="0"/>
                <a:cs typeface="American Typewriter" charset="0"/>
              </a:rPr>
              <a:t>)</a:t>
            </a:r>
            <a:endParaRPr lang="en-US" sz="3200" dirty="0">
              <a:latin typeface="American Typewriter" charset="0"/>
              <a:ea typeface="American Typewriter" charset="0"/>
              <a:cs typeface="American Typewriter" charset="0"/>
            </a:endParaRPr>
          </a:p>
          <a:p>
            <a:pPr>
              <a:buFont typeface="Wingdings" charset="2"/>
              <a:buChar char="v"/>
            </a:pPr>
            <a:r>
              <a:rPr lang="en-US" sz="3200" dirty="0">
                <a:latin typeface="American Typewriter" charset="0"/>
                <a:ea typeface="American Typewriter" charset="0"/>
                <a:cs typeface="American Typewriter" charset="0"/>
              </a:rPr>
              <a:t>New York is the home of musicals and they make productions superior to any other city. The most memorable shows of our time were developed in New York and Broadway attracts many tourists. </a:t>
            </a:r>
          </a:p>
          <a:p>
            <a:pPr>
              <a:buFont typeface="Wingdings" charset="2"/>
              <a:buChar char="v"/>
            </a:pPr>
            <a:r>
              <a:rPr lang="en-US" sz="3200" dirty="0">
                <a:latin typeface="American Typewriter" charset="0"/>
                <a:ea typeface="American Typewriter" charset="0"/>
                <a:cs typeface="American Typewriter" charset="0"/>
              </a:rPr>
              <a:t>The city is packed with art, music, </a:t>
            </a:r>
            <a:r>
              <a:rPr lang="en-US" sz="3200" dirty="0" smtClean="0">
                <a:latin typeface="American Typewriter" charset="0"/>
                <a:ea typeface="American Typewriter" charset="0"/>
                <a:cs typeface="American Typewriter" charset="0"/>
              </a:rPr>
              <a:t>theater, </a:t>
            </a:r>
            <a:r>
              <a:rPr lang="en-US" sz="3200" dirty="0">
                <a:latin typeface="American Typewriter" charset="0"/>
                <a:ea typeface="American Typewriter" charset="0"/>
                <a:cs typeface="American Typewriter" charset="0"/>
              </a:rPr>
              <a:t>and culture. There are many music and art festivals and museums. </a:t>
            </a:r>
          </a:p>
          <a:p>
            <a:pPr>
              <a:buFont typeface="Wingdings" charset="2"/>
              <a:buChar char="v"/>
            </a:pPr>
            <a:r>
              <a:rPr lang="en-US" sz="3200" dirty="0" smtClean="0">
                <a:latin typeface="American Typewriter" charset="0"/>
                <a:ea typeface="American Typewriter" charset="0"/>
                <a:cs typeface="American Typewriter" charset="0"/>
              </a:rPr>
              <a:t>It </a:t>
            </a:r>
            <a:r>
              <a:rPr lang="en-US" sz="3200" dirty="0">
                <a:latin typeface="American Typewriter" charset="0"/>
                <a:ea typeface="American Typewriter" charset="0"/>
                <a:cs typeface="American Typewriter" charset="0"/>
              </a:rPr>
              <a:t>is one of the most diverse cities in the world. </a:t>
            </a:r>
          </a:p>
          <a:p>
            <a:pPr>
              <a:buFont typeface="Wingdings" charset="2"/>
              <a:buChar char="v"/>
            </a:pPr>
            <a:r>
              <a:rPr lang="en-US" sz="3200" dirty="0" smtClean="0">
                <a:latin typeface="American Typewriter" charset="0"/>
                <a:ea typeface="American Typewriter" charset="0"/>
                <a:cs typeface="American Typewriter" charset="0"/>
              </a:rPr>
              <a:t>Times </a:t>
            </a:r>
            <a:r>
              <a:rPr lang="en-US" sz="3200" dirty="0">
                <a:latin typeface="American Typewriter" charset="0"/>
                <a:ea typeface="American Typewriter" charset="0"/>
                <a:cs typeface="American Typewriter" charset="0"/>
              </a:rPr>
              <a:t>Square is one of the most iconic spots in NY. </a:t>
            </a:r>
            <a:endParaRPr lang="en-US" sz="3200" dirty="0" smtClean="0">
              <a:latin typeface="American Typewriter" charset="0"/>
              <a:ea typeface="American Typewriter" charset="0"/>
              <a:cs typeface="American Typewriter" charset="0"/>
            </a:endParaRPr>
          </a:p>
          <a:p>
            <a:pPr>
              <a:buFont typeface="Wingdings" charset="2"/>
              <a:buChar char="v"/>
            </a:pPr>
            <a:r>
              <a:rPr lang="en-US" sz="3200" dirty="0" smtClean="0">
                <a:latin typeface="American Typewriter" charset="0"/>
                <a:ea typeface="American Typewriter" charset="0"/>
                <a:cs typeface="American Typewriter" charset="0"/>
              </a:rPr>
              <a:t>The </a:t>
            </a:r>
            <a:r>
              <a:rPr lang="en-US" sz="3200" dirty="0">
                <a:latin typeface="American Typewriter" charset="0"/>
                <a:ea typeface="American Typewriter" charset="0"/>
                <a:cs typeface="American Typewriter" charset="0"/>
              </a:rPr>
              <a:t>Empire State Building is </a:t>
            </a:r>
            <a:r>
              <a:rPr lang="en-US" sz="3200" dirty="0" smtClean="0">
                <a:latin typeface="American Typewriter" charset="0"/>
                <a:ea typeface="American Typewriter" charset="0"/>
                <a:cs typeface="American Typewriter" charset="0"/>
              </a:rPr>
              <a:t>recognized </a:t>
            </a:r>
            <a:r>
              <a:rPr lang="en-US" sz="3200" dirty="0">
                <a:latin typeface="American Typewriter" charset="0"/>
                <a:ea typeface="American Typewriter" charset="0"/>
                <a:cs typeface="American Typewriter" charset="0"/>
              </a:rPr>
              <a:t>world wide and shows panoramic views of the city. It can be seen in many movies.</a:t>
            </a:r>
          </a:p>
          <a:p>
            <a:pPr>
              <a:buFont typeface="Wingdings" charset="2"/>
              <a:buChar char="v"/>
            </a:pPr>
            <a:r>
              <a:rPr lang="en-US" sz="3200" dirty="0" smtClean="0">
                <a:latin typeface="American Typewriter" charset="0"/>
                <a:ea typeface="American Typewriter" charset="0"/>
                <a:cs typeface="American Typewriter" charset="0"/>
              </a:rPr>
              <a:t>Brooklyn </a:t>
            </a:r>
            <a:r>
              <a:rPr lang="en-US" sz="3200" dirty="0">
                <a:latin typeface="American Typewriter" charset="0"/>
                <a:ea typeface="American Typewriter" charset="0"/>
                <a:cs typeface="American Typewriter" charset="0"/>
              </a:rPr>
              <a:t>bridge is another famous landmark. It stretched over the east river and connects Manhattan and Brooklyn</a:t>
            </a:r>
            <a:r>
              <a:rPr lang="en-US" sz="3200" dirty="0" smtClean="0">
                <a:latin typeface="American Typewriter" charset="0"/>
                <a:ea typeface="American Typewriter" charset="0"/>
                <a:cs typeface="American Typewriter" charset="0"/>
              </a:rPr>
              <a:t>.</a:t>
            </a:r>
            <a:endParaRPr lang="en-US" sz="3200" dirty="0">
              <a:latin typeface="American Typewriter" charset="0"/>
              <a:ea typeface="American Typewriter" charset="0"/>
              <a:cs typeface="American Typewriter" charset="0"/>
            </a:endParaRPr>
          </a:p>
          <a:p>
            <a:pPr>
              <a:buFont typeface="Wingdings" charset="2"/>
              <a:buChar char="v"/>
            </a:pPr>
            <a:r>
              <a:rPr lang="en-US" sz="3200" dirty="0">
                <a:latin typeface="American Typewriter" charset="0"/>
                <a:ea typeface="American Typewriter" charset="0"/>
                <a:cs typeface="American Typewriter" charset="0"/>
              </a:rPr>
              <a:t>The Statue of Liberty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790" y="831272"/>
            <a:ext cx="9128420" cy="51746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218" y="931717"/>
            <a:ext cx="9947564" cy="49737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945" y="207817"/>
            <a:ext cx="8562109" cy="6421582"/>
          </a:xfrm>
          <a:prstGeom prst="rect">
            <a:avLst/>
          </a:prstGeom>
        </p:spPr>
      </p:pic>
    </p:spTree>
    <p:extLst>
      <p:ext uri="{BB962C8B-B14F-4D97-AF65-F5344CB8AC3E}">
        <p14:creationId xmlns:p14="http://schemas.microsoft.com/office/powerpoint/2010/main" val="412183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merican Typewriter" charset="0"/>
                <a:ea typeface="American Typewriter" charset="0"/>
                <a:cs typeface="American Typewriter" charset="0"/>
              </a:rPr>
              <a:t>Culture</a:t>
            </a:r>
            <a:endParaRPr lang="en-US" b="1" dirty="0">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838200" y="1573358"/>
            <a:ext cx="10515600" cy="5032375"/>
          </a:xfrm>
        </p:spPr>
        <p:txBody>
          <a:bodyPr>
            <a:normAutofit lnSpcReduction="10000"/>
          </a:bodyPr>
          <a:lstStyle/>
          <a:p>
            <a:pPr lvl="0">
              <a:buFont typeface="Wingdings" charset="2"/>
              <a:buChar char="v"/>
            </a:pPr>
            <a:r>
              <a:rPr lang="en-US" dirty="0">
                <a:latin typeface="American Typewriter" charset="0"/>
                <a:ea typeface="American Typewriter" charset="0"/>
                <a:cs typeface="American Typewriter" charset="0"/>
              </a:rPr>
              <a:t>New York is known for the many American cultural movements that first emerged in the city. </a:t>
            </a:r>
          </a:p>
          <a:p>
            <a:pPr lvl="0">
              <a:buFont typeface="Wingdings" charset="2"/>
              <a:buChar char="v"/>
            </a:pPr>
            <a:r>
              <a:rPr lang="en-US" dirty="0">
                <a:latin typeface="American Typewriter" charset="0"/>
                <a:ea typeface="American Typewriter" charset="0"/>
                <a:cs typeface="American Typewriter" charset="0"/>
              </a:rPr>
              <a:t>The Harlem Renaissance: (also known as the “New Negro Movement”) a cultural, social and artistic explosion- took place in Harlem, New York 1920s. </a:t>
            </a:r>
          </a:p>
          <a:p>
            <a:pPr lvl="0">
              <a:buFont typeface="Wingdings" charset="2"/>
              <a:buChar char="v"/>
            </a:pPr>
            <a:r>
              <a:rPr lang="en-US" dirty="0">
                <a:latin typeface="American Typewriter" charset="0"/>
                <a:ea typeface="American Typewriter" charset="0"/>
                <a:cs typeface="American Typewriter" charset="0"/>
              </a:rPr>
              <a:t>The City of New York is an important center for music, film, theater, dance and visual art.</a:t>
            </a:r>
          </a:p>
          <a:p>
            <a:pPr lvl="0">
              <a:buFont typeface="Wingdings" charset="2"/>
              <a:buChar char="v"/>
            </a:pPr>
            <a:r>
              <a:rPr lang="en-US" dirty="0">
                <a:latin typeface="American Typewriter" charset="0"/>
                <a:ea typeface="American Typewriter" charset="0"/>
                <a:cs typeface="American Typewriter" charset="0"/>
              </a:rPr>
              <a:t>American modern dance developed in New York in the early 20th century.</a:t>
            </a:r>
          </a:p>
          <a:p>
            <a:pPr lvl="0">
              <a:buFont typeface="Wingdings" charset="2"/>
              <a:buChar char="v"/>
            </a:pPr>
            <a:r>
              <a:rPr lang="en-US" dirty="0">
                <a:latin typeface="American Typewriter" charset="0"/>
                <a:ea typeface="American Typewriter" charset="0"/>
                <a:cs typeface="American Typewriter" charset="0"/>
              </a:rPr>
              <a:t>The City was the top venue for jazz in 1940s, expressionism in 1950s and home to hip hop, punk rock and the Beat Generation.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00158"/>
            <a:ext cx="9753600" cy="65055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00" y="0"/>
            <a:ext cx="9929914" cy="6858000"/>
          </a:xfrm>
          <a:prstGeom prst="rect">
            <a:avLst/>
          </a:prstGeom>
        </p:spPr>
      </p:pic>
    </p:spTree>
    <p:extLst>
      <p:ext uri="{BB962C8B-B14F-4D97-AF65-F5344CB8AC3E}">
        <p14:creationId xmlns:p14="http://schemas.microsoft.com/office/powerpoint/2010/main" val="596665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merican Typewriter" charset="0"/>
                <a:ea typeface="American Typewriter" charset="0"/>
                <a:cs typeface="American Typewriter" charset="0"/>
              </a:rPr>
              <a:t>Police</a:t>
            </a:r>
            <a:endParaRPr lang="en-US" b="1" dirty="0">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838200" y="1573358"/>
            <a:ext cx="10515600" cy="4351338"/>
          </a:xfrm>
        </p:spPr>
        <p:txBody>
          <a:bodyPr/>
          <a:lstStyle/>
          <a:p>
            <a:pPr lvl="0">
              <a:buFont typeface="Wingdings" charset="2"/>
              <a:buChar char="v"/>
            </a:pPr>
            <a:r>
              <a:rPr lang="en-US" dirty="0">
                <a:latin typeface="American Typewriter" charset="0"/>
                <a:ea typeface="American Typewriter" charset="0"/>
                <a:cs typeface="American Typewriter" charset="0"/>
              </a:rPr>
              <a:t>The New York City Police Department (NYPD) </a:t>
            </a:r>
          </a:p>
          <a:p>
            <a:pPr lvl="0">
              <a:buFont typeface="Wingdings" charset="2"/>
              <a:buChar char="v"/>
            </a:pPr>
            <a:r>
              <a:rPr lang="en-US" dirty="0">
                <a:latin typeface="American Typewriter" charset="0"/>
                <a:ea typeface="American Typewriter" charset="0"/>
                <a:cs typeface="American Typewriter" charset="0"/>
              </a:rPr>
              <a:t>Established 1845</a:t>
            </a:r>
          </a:p>
          <a:p>
            <a:pPr lvl="0">
              <a:buFont typeface="Wingdings" charset="2"/>
              <a:buChar char="v"/>
            </a:pPr>
            <a:r>
              <a:rPr lang="en-US" dirty="0">
                <a:latin typeface="American Typewriter" charset="0"/>
                <a:ea typeface="American Typewriter" charset="0"/>
                <a:cs typeface="American Typewriter" charset="0"/>
              </a:rPr>
              <a:t>One of the oldest police departments established in the US </a:t>
            </a:r>
          </a:p>
          <a:p>
            <a:pPr lvl="0">
              <a:buFont typeface="Wingdings" charset="2"/>
              <a:buChar char="v"/>
            </a:pPr>
            <a:r>
              <a:rPr lang="en-US" dirty="0">
                <a:latin typeface="American Typewriter" charset="0"/>
                <a:ea typeface="American Typewriter" charset="0"/>
                <a:cs typeface="American Typewriter" charset="0"/>
              </a:rPr>
              <a:t>Chief: James P. O’Neill</a:t>
            </a:r>
          </a:p>
          <a:p>
            <a:pPr lvl="0">
              <a:buFont typeface="Wingdings" charset="2"/>
              <a:buChar char="v"/>
            </a:pPr>
            <a:r>
              <a:rPr lang="en-US" dirty="0">
                <a:latin typeface="American Typewriter" charset="0"/>
                <a:ea typeface="American Typewriter" charset="0"/>
                <a:cs typeface="American Typewriter" charset="0"/>
              </a:rPr>
              <a:t>No. of employees: 49,526 - as of 2013</a:t>
            </a:r>
          </a:p>
          <a:p>
            <a:pPr lvl="0">
              <a:buFont typeface="Wingdings" charset="2"/>
              <a:buChar char="v"/>
            </a:pPr>
            <a:r>
              <a:rPr lang="en-US" dirty="0">
                <a:latin typeface="American Typewriter" charset="0"/>
                <a:ea typeface="American Typewriter" charset="0"/>
                <a:cs typeface="American Typewriter" charset="0"/>
              </a:rPr>
              <a:t>Motto: “Fidelis ad mortem” - Latin for “faithful unto death</a:t>
            </a:r>
            <a:r>
              <a:rPr lang="en-US" dirty="0" smtClean="0">
                <a:latin typeface="American Typewriter" charset="0"/>
                <a:ea typeface="American Typewriter" charset="0"/>
                <a:cs typeface="American Typewriter" charset="0"/>
              </a:rPr>
              <a:t>”</a:t>
            </a:r>
            <a:endParaRPr lang="en-US" dirty="0">
              <a:latin typeface="American Typewriter" charset="0"/>
              <a:ea typeface="American Typewriter" charset="0"/>
              <a:cs typeface="American Typewriter"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108" y="365125"/>
            <a:ext cx="5941291" cy="5941291"/>
          </a:xfrm>
          <a:prstGeom prst="rect">
            <a:avLst/>
          </a:prstGeom>
        </p:spPr>
      </p:pic>
    </p:spTree>
    <p:extLst>
      <p:ext uri="{BB962C8B-B14F-4D97-AF65-F5344CB8AC3E}">
        <p14:creationId xmlns:p14="http://schemas.microsoft.com/office/powerpoint/2010/main" val="1912322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5646</TotalTime>
  <Words>460</Words>
  <Application>Microsoft Macintosh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American Typewriter</vt:lpstr>
      <vt:lpstr>Calibri</vt:lpstr>
      <vt:lpstr>Calibri Light</vt:lpstr>
      <vt:lpstr>Wingdings</vt:lpstr>
      <vt:lpstr>Arial</vt:lpstr>
      <vt:lpstr>Office Theme</vt:lpstr>
      <vt:lpstr>New York</vt:lpstr>
      <vt:lpstr>Flag</vt:lpstr>
      <vt:lpstr>Geography</vt:lpstr>
      <vt:lpstr>Topography</vt:lpstr>
      <vt:lpstr>History</vt:lpstr>
      <vt:lpstr>History Pt. 2</vt:lpstr>
      <vt:lpstr>What its Famous for Today</vt:lpstr>
      <vt:lpstr>Culture</vt:lpstr>
      <vt:lpstr>Police</vt:lpstr>
      <vt:lpstr>Famous Personalities</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dc:title>
  <dc:creator>Microsoft Office User</dc:creator>
  <cp:lastModifiedBy>Microsoft Office User</cp:lastModifiedBy>
  <cp:revision>18</cp:revision>
  <dcterms:created xsi:type="dcterms:W3CDTF">2017-10-02T09:08:51Z</dcterms:created>
  <dcterms:modified xsi:type="dcterms:W3CDTF">2018-05-01T17:28:51Z</dcterms:modified>
</cp:coreProperties>
</file>